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8" r:id="rId3"/>
    <p:sldId id="259" r:id="rId4"/>
    <p:sldId id="260" r:id="rId5"/>
    <p:sldId id="261" r:id="rId6"/>
    <p:sldId id="262" r:id="rId7"/>
    <p:sldId id="263" r:id="rId8"/>
    <p:sldId id="271"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9297172777353b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6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31369404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390E1A-B94F-4185-8B1C-DDA0090F14BD}" type="datetimeFigureOut">
              <a:rPr lang="en-IN" smtClean="0"/>
              <a:t>12-05-2025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3438644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1266811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3284228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3298297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2777967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4251933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C6B60-C3FD-452F-8227-17D11AC9BE47}"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91035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2454637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485459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390E1A-B94F-4185-8B1C-DDA0090F14BD}" type="datetimeFigureOut">
              <a:rPr lang="en-IN" smtClean="0"/>
              <a:t>12-05-2025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3720447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7390E1A-B94F-4185-8B1C-DDA0090F14BD}" type="datetimeFigureOut">
              <a:rPr lang="en-IN" smtClean="0"/>
              <a:t>12-05-2025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264725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7390E1A-B94F-4185-8B1C-DDA0090F14BD}" type="datetimeFigureOut">
              <a:rPr lang="en-IN" smtClean="0"/>
              <a:t>12-05-2025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30930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7390E1A-B94F-4185-8B1C-DDA0090F14BD}" type="datetimeFigureOut">
              <a:rPr lang="en-IN" smtClean="0"/>
              <a:t>12-05-2025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1079694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7390E1A-B94F-4185-8B1C-DDA0090F14BD}" type="datetimeFigureOut">
              <a:rPr lang="en-IN" smtClean="0"/>
              <a:t>12-05-2025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2036042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390E1A-B94F-4185-8B1C-DDA0090F14BD}" type="datetimeFigureOut">
              <a:rPr lang="en-IN" smtClean="0"/>
              <a:t>12-05-2025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1136979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390E1A-B94F-4185-8B1C-DDA0090F14BD}" type="datetimeFigureOut">
              <a:rPr lang="en-IN" smtClean="0"/>
              <a:t>12-05-2025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BC6B60-C3FD-452F-8227-17D11AC9BE47}" type="slidenum">
              <a:rPr lang="en-IN" smtClean="0"/>
              <a:t>‹#›</a:t>
            </a:fld>
            <a:endParaRPr lang="en-IN"/>
          </a:p>
        </p:txBody>
      </p:sp>
    </p:spTree>
    <p:extLst>
      <p:ext uri="{BB962C8B-B14F-4D97-AF65-F5344CB8AC3E}">
        <p14:creationId xmlns:p14="http://schemas.microsoft.com/office/powerpoint/2010/main" val="4243491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7390E1A-B94F-4185-8B1C-DDA0090F14BD}" type="datetimeFigureOut">
              <a:rPr lang="en-IN" smtClean="0"/>
              <a:t>12-05-2025</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BC6B60-C3FD-452F-8227-17D11AC9BE47}" type="slidenum">
              <a:rPr lang="en-IN" smtClean="0"/>
              <a:t>‹#›</a:t>
            </a:fld>
            <a:endParaRPr lang="en-IN"/>
          </a:p>
        </p:txBody>
      </p:sp>
    </p:spTree>
    <p:extLst>
      <p:ext uri="{BB962C8B-B14F-4D97-AF65-F5344CB8AC3E}">
        <p14:creationId xmlns:p14="http://schemas.microsoft.com/office/powerpoint/2010/main" val="2632902316"/>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806874" y="897491"/>
            <a:ext cx="3951617" cy="2123658"/>
          </a:xfrm>
          <a:prstGeom prst="rect">
            <a:avLst/>
          </a:prstGeom>
          <a:noFill/>
        </p:spPr>
        <p:txBody>
          <a:bodyPr wrap="square" rtlCol="0">
            <a:spAutoFit/>
          </a:bodyPr>
          <a:lstStyle/>
          <a:p>
            <a:pPr algn="ctr"/>
            <a:r>
              <a:rPr lang="en-IN" sz="4400" dirty="0" smtClean="0">
                <a:latin typeface="Copperplate Gothic Bold" panose="020E0705020206020404" pitchFamily="34" charset="0"/>
              </a:rPr>
              <a:t>Superstore Sales Analysis</a:t>
            </a:r>
            <a:endParaRPr lang="en-IN" sz="4400" dirty="0">
              <a:latin typeface="Copperplate Gothic Bold" panose="020E0705020206020404" pitchFamily="34" charset="0"/>
            </a:endParaRPr>
          </a:p>
        </p:txBody>
      </p:sp>
      <p:sp>
        <p:nvSpPr>
          <p:cNvPr id="5" name="Rectangle 4"/>
          <p:cNvSpPr/>
          <p:nvPr/>
        </p:nvSpPr>
        <p:spPr>
          <a:xfrm>
            <a:off x="1720258" y="3122179"/>
            <a:ext cx="4124847" cy="1569660"/>
          </a:xfrm>
          <a:prstGeom prst="rect">
            <a:avLst/>
          </a:prstGeom>
        </p:spPr>
        <p:txBody>
          <a:bodyPr wrap="none">
            <a:spAutoFit/>
          </a:bodyPr>
          <a:lstStyle/>
          <a:p>
            <a:pPr algn="ctr"/>
            <a:r>
              <a:rPr lang="en-IN" sz="3200" dirty="0" smtClean="0">
                <a:latin typeface="Copperplate Gothic Bold" panose="020E0705020206020404" pitchFamily="34" charset="0"/>
              </a:rPr>
              <a:t>Prepared by </a:t>
            </a:r>
          </a:p>
          <a:p>
            <a:pPr algn="ctr"/>
            <a:r>
              <a:rPr lang="en-IN" sz="3200" dirty="0" smtClean="0">
                <a:latin typeface="Copperplate Gothic Bold" panose="020E0705020206020404" pitchFamily="34" charset="0"/>
              </a:rPr>
              <a:t>Name : Arya </a:t>
            </a:r>
            <a:r>
              <a:rPr lang="en-IN" sz="3200" dirty="0" err="1" smtClean="0">
                <a:latin typeface="Copperplate Gothic Bold" panose="020E0705020206020404" pitchFamily="34" charset="0"/>
              </a:rPr>
              <a:t>bhor</a:t>
            </a:r>
            <a:endParaRPr lang="en-IN" sz="3200" dirty="0" smtClean="0">
              <a:latin typeface="Copperplate Gothic Bold" panose="020E0705020206020404" pitchFamily="34" charset="0"/>
            </a:endParaRPr>
          </a:p>
          <a:p>
            <a:pPr algn="ctr"/>
            <a:r>
              <a:rPr lang="en-IN" sz="3200" dirty="0" smtClean="0">
                <a:latin typeface="Copperplate Gothic Bold" panose="020E0705020206020404" pitchFamily="34" charset="0"/>
              </a:rPr>
              <a:t>Date : may </a:t>
            </a:r>
            <a:r>
              <a:rPr lang="en-IN" sz="3200" dirty="0" smtClean="0">
                <a:latin typeface="Copperplate Gothic Bold" panose="020E0705020206020404" pitchFamily="34" charset="0"/>
              </a:rPr>
              <a:t>2025</a:t>
            </a:r>
            <a:endParaRPr lang="en-IN" sz="3200" dirty="0" smtClean="0">
              <a:latin typeface="Copperplate Gothic Bold" panose="020E0705020206020404" pitchFamily="34" charset="0"/>
            </a:endParaRPr>
          </a:p>
        </p:txBody>
      </p:sp>
      <p:cxnSp>
        <p:nvCxnSpPr>
          <p:cNvPr id="7" name="Straight Connector 6"/>
          <p:cNvCxnSpPr/>
          <p:nvPr/>
        </p:nvCxnSpPr>
        <p:spPr>
          <a:xfrm>
            <a:off x="1354347" y="3061211"/>
            <a:ext cx="4856672" cy="20906"/>
          </a:xfrm>
          <a:prstGeom prst="line">
            <a:avLst/>
          </a:prstGeom>
        </p:spPr>
        <p:style>
          <a:lnRef idx="3">
            <a:schemeClr val="accent5"/>
          </a:lnRef>
          <a:fillRef idx="0">
            <a:schemeClr val="accent5"/>
          </a:fillRef>
          <a:effectRef idx="2">
            <a:schemeClr val="accent5"/>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8989" y="0"/>
            <a:ext cx="4727275" cy="6858000"/>
          </a:xfrm>
          <a:prstGeom prst="rect">
            <a:avLst/>
          </a:prstGeom>
        </p:spPr>
      </p:pic>
      <p:sp>
        <p:nvSpPr>
          <p:cNvPr id="10" name="TextBox 9"/>
          <p:cNvSpPr txBox="1"/>
          <p:nvPr/>
        </p:nvSpPr>
        <p:spPr>
          <a:xfrm>
            <a:off x="11576731" y="0"/>
            <a:ext cx="430887" cy="2165230"/>
          </a:xfrm>
          <a:prstGeom prst="rect">
            <a:avLst/>
          </a:prstGeom>
          <a:noFill/>
        </p:spPr>
        <p:txBody>
          <a:bodyPr vert="vert" wrap="square" rtlCol="0">
            <a:spAutoFit/>
          </a:bodyPr>
          <a:lstStyle/>
          <a:p>
            <a:pPr algn="ctr"/>
            <a:r>
              <a:rPr lang="en-IN" sz="1600" i="1" u="sng" dirty="0" smtClean="0">
                <a:latin typeface="Book Antiqua" panose="02040602050305030304" pitchFamily="18" charset="0"/>
              </a:rPr>
              <a:t>Presentation Report </a:t>
            </a:r>
            <a:endParaRPr lang="en-IN" sz="1600" i="1" u="sng" dirty="0">
              <a:latin typeface="Book Antiqua" panose="02040602050305030304" pitchFamily="18" charset="0"/>
            </a:endParaRPr>
          </a:p>
        </p:txBody>
      </p:sp>
    </p:spTree>
    <p:extLst>
      <p:ext uri="{BB962C8B-B14F-4D97-AF65-F5344CB8AC3E}">
        <p14:creationId xmlns:p14="http://schemas.microsoft.com/office/powerpoint/2010/main" val="2993586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72144" y="506434"/>
            <a:ext cx="4736618" cy="1446550"/>
          </a:xfrm>
          <a:prstGeom prst="rect">
            <a:avLst/>
          </a:prstGeom>
          <a:noFill/>
        </p:spPr>
        <p:txBody>
          <a:bodyPr wrap="square" rtlCol="0">
            <a:spAutoFit/>
          </a:bodyPr>
          <a:lstStyle/>
          <a:p>
            <a:pPr algn="ctr"/>
            <a:r>
              <a:rPr lang="en-US" sz="4400" dirty="0" smtClean="0">
                <a:latin typeface="Copperplate Gothic Bold" panose="020E0705020206020404" pitchFamily="34" charset="0"/>
              </a:rPr>
              <a:t>Test the hypotheses</a:t>
            </a:r>
            <a:endParaRPr lang="en-IN" sz="4400" dirty="0">
              <a:latin typeface="Copperplate Gothic Bold" panose="020E0705020206020404" pitchFamily="34" charset="0"/>
            </a:endParaRPr>
          </a:p>
        </p:txBody>
      </p:sp>
      <p:cxnSp>
        <p:nvCxnSpPr>
          <p:cNvPr id="7" name="Straight Connector 6"/>
          <p:cNvCxnSpPr/>
          <p:nvPr/>
        </p:nvCxnSpPr>
        <p:spPr>
          <a:xfrm>
            <a:off x="612116" y="1952984"/>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607443" y="2190655"/>
            <a:ext cx="5172255" cy="1477328"/>
          </a:xfrm>
          <a:prstGeom prst="rect">
            <a:avLst/>
          </a:prstGeom>
          <a:noFill/>
        </p:spPr>
        <p:txBody>
          <a:bodyPr wrap="square" rtlCol="0">
            <a:spAutoFit/>
          </a:bodyPr>
          <a:lstStyle/>
          <a:p>
            <a:pPr algn="just"/>
            <a:r>
              <a:rPr lang="en-US" b="1" dirty="0">
                <a:latin typeface="Book Antiqua" panose="02040602050305030304" pitchFamily="18" charset="0"/>
              </a:rPr>
              <a:t>Hypothesis 2: The East region has the highest sales compared to other regions.</a:t>
            </a:r>
          </a:p>
          <a:p>
            <a:endParaRPr lang="en-US" dirty="0" smtClean="0">
              <a:latin typeface="Book Antiqua" panose="02040602050305030304" pitchFamily="18" charset="0"/>
            </a:endParaRPr>
          </a:p>
          <a:p>
            <a:r>
              <a:rPr lang="en-US" dirty="0" smtClean="0">
                <a:latin typeface="Book Antiqua" panose="02040602050305030304" pitchFamily="18" charset="0"/>
              </a:rPr>
              <a:t>The </a:t>
            </a:r>
            <a:r>
              <a:rPr lang="en-US" dirty="0">
                <a:latin typeface="Book Antiqua" panose="02040602050305030304" pitchFamily="18" charset="0"/>
              </a:rPr>
              <a:t>hypothesis is not supported as the Central region has the highest sales</a:t>
            </a:r>
            <a:endParaRPr lang="en-US" dirty="0" smtClean="0">
              <a:latin typeface="Book Antiqua" panose="02040602050305030304" pitchFamily="18" charset="0"/>
            </a:endParaRPr>
          </a:p>
        </p:txBody>
      </p:sp>
      <p:grpSp>
        <p:nvGrpSpPr>
          <p:cNvPr id="8" name="Group 7"/>
          <p:cNvGrpSpPr>
            <a:grpSpLocks noGrp="1" noUngrp="1" noRot="1" noChangeAspect="1" noMove="1" noResize="1"/>
          </p:cNvGrpSpPr>
          <p:nvPr/>
        </p:nvGrpSpPr>
        <p:grpSpPr>
          <a:xfrm>
            <a:off x="5870095" y="681921"/>
            <a:ext cx="6091791" cy="5149101"/>
            <a:chOff x="8280121" y="309643"/>
            <a:chExt cx="6091791" cy="5149101"/>
          </a:xfrm>
          <a:solidFill>
            <a:schemeClr val="tx1"/>
          </a:solidFill>
        </p:grpSpPr>
        <p:sp>
          <p:nvSpPr>
            <p:cNvPr id="9" name="Rectangle 8"/>
            <p:cNvSpPr/>
            <p:nvPr/>
          </p:nvSpPr>
          <p:spPr>
            <a:xfrm>
              <a:off x="8280121" y="309643"/>
              <a:ext cx="6091791" cy="5149101"/>
            </a:xfrm>
            <a:prstGeom prst="rect">
              <a:avLst/>
            </a:prstGeom>
            <a:gr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p:cNvSpPr/>
            <p:nvPr/>
          </p:nvSpPr>
          <p:spPr>
            <a:xfrm>
              <a:off x="8595127" y="602507"/>
              <a:ext cx="5461780" cy="4603258"/>
            </a:xfrm>
            <a:prstGeom prst="rect">
              <a:avLst/>
            </a:prstGeom>
            <a:grp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13" name="Picture 12" descr="Chart, histogram&#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031" y="1272271"/>
            <a:ext cx="5236234" cy="4145091"/>
          </a:xfrm>
          <a:prstGeom prst="rect">
            <a:avLst/>
          </a:prstGeom>
        </p:spPr>
      </p:pic>
    </p:spTree>
    <p:extLst>
      <p:ext uri="{BB962C8B-B14F-4D97-AF65-F5344CB8AC3E}">
        <p14:creationId xmlns:p14="http://schemas.microsoft.com/office/powerpoint/2010/main" val="2192164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72144" y="506434"/>
            <a:ext cx="4736618" cy="1446550"/>
          </a:xfrm>
          <a:prstGeom prst="rect">
            <a:avLst/>
          </a:prstGeom>
          <a:noFill/>
        </p:spPr>
        <p:txBody>
          <a:bodyPr wrap="square" rtlCol="0">
            <a:spAutoFit/>
          </a:bodyPr>
          <a:lstStyle/>
          <a:p>
            <a:pPr algn="ctr"/>
            <a:r>
              <a:rPr lang="en-US" sz="4400" dirty="0" smtClean="0">
                <a:latin typeface="Copperplate Gothic Bold" panose="020E0705020206020404" pitchFamily="34" charset="0"/>
              </a:rPr>
              <a:t>Test the hypotheses</a:t>
            </a:r>
            <a:endParaRPr lang="en-IN" sz="4400" dirty="0">
              <a:latin typeface="Copperplate Gothic Bold" panose="020E0705020206020404" pitchFamily="34" charset="0"/>
            </a:endParaRPr>
          </a:p>
        </p:txBody>
      </p:sp>
      <p:cxnSp>
        <p:nvCxnSpPr>
          <p:cNvPr id="7" name="Straight Connector 6"/>
          <p:cNvCxnSpPr/>
          <p:nvPr/>
        </p:nvCxnSpPr>
        <p:spPr>
          <a:xfrm>
            <a:off x="612116" y="1952984"/>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607443" y="2190655"/>
            <a:ext cx="5172255"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ook Antiqua" panose="02040602050305030304" pitchFamily="18" charset="0"/>
              </a:rPr>
              <a:t>Hypothesis 3: Sales are higher during certain months of the year.</a:t>
            </a:r>
            <a:endParaRPr lang="en-US" dirty="0">
              <a:latin typeface="Book Antiqua" panose="02040602050305030304" pitchFamily="18" charset="0"/>
            </a:endParaRP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Sales </a:t>
            </a:r>
            <a:r>
              <a:rPr lang="en-US" dirty="0">
                <a:latin typeface="Book Antiqua" panose="02040602050305030304" pitchFamily="18" charset="0"/>
              </a:rPr>
              <a:t>are higher in November and December. </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This </a:t>
            </a:r>
            <a:r>
              <a:rPr lang="en-US" dirty="0">
                <a:latin typeface="Book Antiqua" panose="02040602050305030304" pitchFamily="18" charset="0"/>
              </a:rPr>
              <a:t>supports our hypothesis that sales are higher during certain months of the year.</a:t>
            </a:r>
          </a:p>
          <a:p>
            <a:pPr algn="just"/>
            <a:endParaRPr lang="en-US" dirty="0" smtClean="0">
              <a:latin typeface="Book Antiqua" panose="02040602050305030304" pitchFamily="18" charset="0"/>
            </a:endParaRPr>
          </a:p>
        </p:txBody>
      </p:sp>
      <p:grpSp>
        <p:nvGrpSpPr>
          <p:cNvPr id="8" name="Group 7"/>
          <p:cNvGrpSpPr>
            <a:grpSpLocks noGrp="1" noUngrp="1" noRot="1" noChangeAspect="1" noMove="1" noResize="1"/>
          </p:cNvGrpSpPr>
          <p:nvPr/>
        </p:nvGrpSpPr>
        <p:grpSpPr>
          <a:xfrm>
            <a:off x="5870095" y="681921"/>
            <a:ext cx="6091791" cy="5149101"/>
            <a:chOff x="8280121" y="309643"/>
            <a:chExt cx="6091791" cy="5149101"/>
          </a:xfrm>
          <a:solidFill>
            <a:schemeClr val="tx1"/>
          </a:solidFill>
        </p:grpSpPr>
        <p:sp>
          <p:nvSpPr>
            <p:cNvPr id="9" name="Rectangle 8"/>
            <p:cNvSpPr/>
            <p:nvPr/>
          </p:nvSpPr>
          <p:spPr>
            <a:xfrm>
              <a:off x="8280121" y="309643"/>
              <a:ext cx="6091791" cy="5149101"/>
            </a:xfrm>
            <a:prstGeom prst="rect">
              <a:avLst/>
            </a:prstGeom>
            <a:gr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p:cNvSpPr/>
            <p:nvPr/>
          </p:nvSpPr>
          <p:spPr>
            <a:xfrm>
              <a:off x="8595127" y="619760"/>
              <a:ext cx="5461780" cy="4586005"/>
            </a:xfrm>
            <a:prstGeom prst="rect">
              <a:avLst/>
            </a:prstGeom>
            <a:grp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12" name="Picture 11" descr="Chart, line char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7893" r="2288" b="-1"/>
          <a:stretch>
            <a:fillRect/>
          </a:stretch>
        </p:blipFill>
        <p:spPr>
          <a:xfrm>
            <a:off x="6241032" y="1138687"/>
            <a:ext cx="5405850" cy="4439356"/>
          </a:xfrm>
          <a:prstGeom prst="rect">
            <a:avLst/>
          </a:prstGeom>
        </p:spPr>
      </p:pic>
    </p:spTree>
    <p:extLst>
      <p:ext uri="{BB962C8B-B14F-4D97-AF65-F5344CB8AC3E}">
        <p14:creationId xmlns:p14="http://schemas.microsoft.com/office/powerpoint/2010/main" val="3049960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72144" y="506434"/>
            <a:ext cx="4736618" cy="1446550"/>
          </a:xfrm>
          <a:prstGeom prst="rect">
            <a:avLst/>
          </a:prstGeom>
          <a:noFill/>
        </p:spPr>
        <p:txBody>
          <a:bodyPr wrap="square" rtlCol="0">
            <a:spAutoFit/>
          </a:bodyPr>
          <a:lstStyle/>
          <a:p>
            <a:pPr algn="ctr"/>
            <a:r>
              <a:rPr lang="en-US" sz="4400" dirty="0" smtClean="0">
                <a:latin typeface="Copperplate Gothic Bold" panose="020E0705020206020404" pitchFamily="34" charset="0"/>
              </a:rPr>
              <a:t>Test the hypotheses</a:t>
            </a:r>
            <a:endParaRPr lang="en-IN" sz="4400" dirty="0">
              <a:latin typeface="Copperplate Gothic Bold" panose="020E0705020206020404" pitchFamily="34" charset="0"/>
            </a:endParaRPr>
          </a:p>
        </p:txBody>
      </p:sp>
      <p:cxnSp>
        <p:nvCxnSpPr>
          <p:cNvPr id="7" name="Straight Connector 6"/>
          <p:cNvCxnSpPr/>
          <p:nvPr/>
        </p:nvCxnSpPr>
        <p:spPr>
          <a:xfrm>
            <a:off x="612116" y="1952984"/>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269324" y="2240808"/>
            <a:ext cx="5443268" cy="2031325"/>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Book Antiqua" panose="02040602050305030304" pitchFamily="18" charset="0"/>
              </a:rPr>
              <a:t>Hypothesis </a:t>
            </a:r>
            <a:r>
              <a:rPr lang="en-US" b="1" dirty="0" smtClean="0">
                <a:latin typeface="Book Antiqua" panose="02040602050305030304" pitchFamily="18" charset="0"/>
              </a:rPr>
              <a:t>4: Orders with </a:t>
            </a:r>
            <a:r>
              <a:rPr lang="en-US" b="1" dirty="0">
                <a:latin typeface="Book Antiqua" panose="02040602050305030304" pitchFamily="18" charset="0"/>
              </a:rPr>
              <a:t>same-day shipping have the lowest rate of returned products</a:t>
            </a:r>
            <a:r>
              <a:rPr lang="en-US" dirty="0">
                <a:latin typeface="Book Antiqua" panose="02040602050305030304" pitchFamily="18" charset="0"/>
              </a:rPr>
              <a:t>.</a:t>
            </a:r>
          </a:p>
          <a:p>
            <a:pPr marL="285750" indent="-285750" algn="just">
              <a:buFont typeface="Arial" panose="020B0604020202020204" pitchFamily="34" charset="0"/>
              <a:buChar char="•"/>
            </a:pPr>
            <a:endParaRPr lang="en-US" dirty="0" smtClean="0">
              <a:latin typeface="Book Antiqua" panose="02040602050305030304" pitchFamily="18" charset="0"/>
            </a:endParaRPr>
          </a:p>
          <a:p>
            <a:pPr marL="285750" indent="-285750" algn="just">
              <a:buFont typeface="Arial" panose="020B0604020202020204" pitchFamily="34" charset="0"/>
              <a:buChar char="•"/>
            </a:pPr>
            <a:r>
              <a:rPr lang="en-US" dirty="0" smtClean="0">
                <a:latin typeface="Book Antiqua" panose="02040602050305030304" pitchFamily="18" charset="0"/>
              </a:rPr>
              <a:t>The </a:t>
            </a:r>
            <a:r>
              <a:rPr lang="en-US" dirty="0">
                <a:latin typeface="Book Antiqua" panose="02040602050305030304" pitchFamily="18" charset="0"/>
              </a:rPr>
              <a:t>hypothesis is supported as orders with same-day shipping have the lowest rate of returned products.</a:t>
            </a:r>
          </a:p>
          <a:p>
            <a:pPr marL="285750" indent="-285750" algn="just">
              <a:buFont typeface="Arial" panose="020B0604020202020204" pitchFamily="34" charset="0"/>
              <a:buChar char="•"/>
            </a:pPr>
            <a:endParaRPr lang="en-US" dirty="0" smtClean="0">
              <a:latin typeface="Book Antiqua" panose="02040602050305030304" pitchFamily="18" charset="0"/>
            </a:endParaRPr>
          </a:p>
        </p:txBody>
      </p:sp>
      <p:grpSp>
        <p:nvGrpSpPr>
          <p:cNvPr id="8" name="Group 7"/>
          <p:cNvGrpSpPr>
            <a:grpSpLocks noGrp="1" noUngrp="1" noRot="1" noChangeAspect="1" noMove="1" noResize="1"/>
          </p:cNvGrpSpPr>
          <p:nvPr/>
        </p:nvGrpSpPr>
        <p:grpSpPr>
          <a:xfrm>
            <a:off x="5870095" y="681921"/>
            <a:ext cx="6091791" cy="5149101"/>
            <a:chOff x="8280121" y="309643"/>
            <a:chExt cx="6091791" cy="5149101"/>
          </a:xfrm>
          <a:solidFill>
            <a:schemeClr val="tx1"/>
          </a:solidFill>
        </p:grpSpPr>
        <p:sp>
          <p:nvSpPr>
            <p:cNvPr id="9" name="Rectangle 8"/>
            <p:cNvSpPr/>
            <p:nvPr/>
          </p:nvSpPr>
          <p:spPr>
            <a:xfrm>
              <a:off x="8280121" y="309643"/>
              <a:ext cx="6091791" cy="5149101"/>
            </a:xfrm>
            <a:prstGeom prst="rect">
              <a:avLst/>
            </a:prstGeom>
            <a:gr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p:cNvSpPr/>
            <p:nvPr/>
          </p:nvSpPr>
          <p:spPr>
            <a:xfrm>
              <a:off x="8595127" y="619760"/>
              <a:ext cx="5461780" cy="4586005"/>
            </a:xfrm>
            <a:prstGeom prst="rect">
              <a:avLst/>
            </a:prstGeom>
            <a:grp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13" name="Content Placeholder 4" descr="A picture containing text, clipar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789" y="1078302"/>
            <a:ext cx="5106837" cy="4364966"/>
          </a:xfrm>
          <a:prstGeom prst="rect">
            <a:avLst/>
          </a:prstGeom>
        </p:spPr>
      </p:pic>
    </p:spTree>
    <p:extLst>
      <p:ext uri="{BB962C8B-B14F-4D97-AF65-F5344CB8AC3E}">
        <p14:creationId xmlns:p14="http://schemas.microsoft.com/office/powerpoint/2010/main" val="34179610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501608" y="187257"/>
            <a:ext cx="4736618" cy="1446550"/>
          </a:xfrm>
          <a:prstGeom prst="rect">
            <a:avLst/>
          </a:prstGeom>
          <a:noFill/>
        </p:spPr>
        <p:txBody>
          <a:bodyPr wrap="square" rtlCol="0">
            <a:spAutoFit/>
          </a:bodyPr>
          <a:lstStyle/>
          <a:p>
            <a:pPr algn="ctr"/>
            <a:r>
              <a:rPr lang="en-US" sz="4400" dirty="0" smtClean="0">
                <a:latin typeface="Copperplate Gothic Bold" panose="020E0705020206020404" pitchFamily="34" charset="0"/>
              </a:rPr>
              <a:t>Draw conclusions</a:t>
            </a:r>
            <a:endParaRPr lang="en-IN" sz="4400" dirty="0">
              <a:latin typeface="Copperplate Gothic Bold" panose="020E0705020206020404" pitchFamily="34" charset="0"/>
            </a:endParaRPr>
          </a:p>
        </p:txBody>
      </p:sp>
      <p:cxnSp>
        <p:nvCxnSpPr>
          <p:cNvPr id="7" name="Straight Connector 6"/>
          <p:cNvCxnSpPr/>
          <p:nvPr/>
        </p:nvCxnSpPr>
        <p:spPr>
          <a:xfrm>
            <a:off x="3441581" y="1666514"/>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241540" y="1914609"/>
            <a:ext cx="11775056"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ook Antiqua" panose="02040602050305030304" pitchFamily="18" charset="0"/>
              </a:rPr>
              <a:t>Hypothesis 1: Technology products have the highest profit margin compared to other product categories. </a:t>
            </a:r>
            <a:r>
              <a:rPr lang="en-US" dirty="0">
                <a:latin typeface="Book Antiqua" panose="02040602050305030304" pitchFamily="18" charset="0"/>
              </a:rPr>
              <a:t>This hypothesis is supported. The data shows that technology products have the highest profit margin compared to other product categories</a:t>
            </a:r>
            <a:r>
              <a:rPr lang="en-US" dirty="0" smtClean="0">
                <a:latin typeface="Book Antiqua" panose="02040602050305030304" pitchFamily="18" charset="0"/>
              </a:rPr>
              <a:t>.</a:t>
            </a:r>
          </a:p>
          <a:p>
            <a:pPr marL="285750" indent="-285750">
              <a:buFont typeface="Arial" panose="020B0604020202020204" pitchFamily="34" charset="0"/>
              <a:buChar char="•"/>
            </a:pPr>
            <a:endParaRPr lang="en-US" dirty="0">
              <a:latin typeface="Book Antiqua" panose="02040602050305030304" pitchFamily="18" charset="0"/>
            </a:endParaRPr>
          </a:p>
          <a:p>
            <a:pPr marL="285750" indent="-285750">
              <a:buFont typeface="Arial" panose="020B0604020202020204" pitchFamily="34" charset="0"/>
              <a:buChar char="•"/>
            </a:pPr>
            <a:r>
              <a:rPr lang="en-US" b="1" dirty="0">
                <a:latin typeface="Book Antiqua" panose="02040602050305030304" pitchFamily="18" charset="0"/>
              </a:rPr>
              <a:t>Hypothesis 2: The East region has the highest sales compared to other regions</a:t>
            </a:r>
            <a:r>
              <a:rPr lang="en-US" dirty="0">
                <a:latin typeface="Book Antiqua" panose="02040602050305030304" pitchFamily="18" charset="0"/>
              </a:rPr>
              <a:t>. This hypothesis is not supported. The data shows that the East region does not have the highest sales compared to other regions.</a:t>
            </a:r>
          </a:p>
          <a:p>
            <a:pPr marL="285750" indent="-285750">
              <a:buFont typeface="Arial" panose="020B0604020202020204" pitchFamily="34" charset="0"/>
              <a:buChar char="•"/>
            </a:pPr>
            <a:endParaRPr lang="en-US" b="1" dirty="0" smtClean="0">
              <a:latin typeface="Book Antiqua" panose="02040602050305030304" pitchFamily="18" charset="0"/>
            </a:endParaRPr>
          </a:p>
          <a:p>
            <a:pPr marL="285750" indent="-285750">
              <a:buFont typeface="Arial" panose="020B0604020202020204" pitchFamily="34" charset="0"/>
              <a:buChar char="•"/>
            </a:pPr>
            <a:r>
              <a:rPr lang="en-US" b="1" dirty="0" smtClean="0">
                <a:latin typeface="Book Antiqua" panose="02040602050305030304" pitchFamily="18" charset="0"/>
              </a:rPr>
              <a:t>Hypothesis </a:t>
            </a:r>
            <a:r>
              <a:rPr lang="en-US" b="1" dirty="0">
                <a:latin typeface="Book Antiqua" panose="02040602050305030304" pitchFamily="18" charset="0"/>
              </a:rPr>
              <a:t>3: Sales are higher during certain months of the year. </a:t>
            </a:r>
            <a:r>
              <a:rPr lang="en-US" dirty="0">
                <a:latin typeface="Book Antiqua" panose="02040602050305030304" pitchFamily="18" charset="0"/>
              </a:rPr>
              <a:t>This hypothesis is supported. The data shows that sales are higher during certain months of the year.</a:t>
            </a:r>
          </a:p>
          <a:p>
            <a:pPr marL="285750" indent="-285750">
              <a:buFont typeface="Arial" panose="020B0604020202020204" pitchFamily="34" charset="0"/>
              <a:buChar char="•"/>
            </a:pPr>
            <a:endParaRPr lang="en-US" b="1" dirty="0" smtClean="0">
              <a:latin typeface="Book Antiqua" panose="02040602050305030304" pitchFamily="18" charset="0"/>
            </a:endParaRPr>
          </a:p>
          <a:p>
            <a:pPr marL="285750" indent="-285750">
              <a:buFont typeface="Arial" panose="020B0604020202020204" pitchFamily="34" charset="0"/>
              <a:buChar char="•"/>
            </a:pPr>
            <a:r>
              <a:rPr lang="en-US" b="1" dirty="0" smtClean="0">
                <a:latin typeface="Book Antiqua" panose="02040602050305030304" pitchFamily="18" charset="0"/>
              </a:rPr>
              <a:t>Hypothesis </a:t>
            </a:r>
            <a:r>
              <a:rPr lang="en-US" b="1" dirty="0">
                <a:latin typeface="Book Antiqua" panose="02040602050305030304" pitchFamily="18" charset="0"/>
              </a:rPr>
              <a:t>4: Orders with same-day shipping have the lowest rate of returned products</a:t>
            </a:r>
            <a:r>
              <a:rPr lang="en-US" dirty="0">
                <a:latin typeface="Book Antiqua" panose="02040602050305030304" pitchFamily="18" charset="0"/>
              </a:rPr>
              <a:t>. This hypothesis is supported. The data shows that orders with same-day shipping have the lowest rate of returned products.</a:t>
            </a:r>
          </a:p>
          <a:p>
            <a:pPr marL="285750" indent="-285750">
              <a:buFont typeface="Arial" panose="020B0604020202020204" pitchFamily="34" charset="0"/>
              <a:buChar char="•"/>
            </a:pPr>
            <a:endParaRPr lang="en-US" b="1" dirty="0" smtClean="0">
              <a:latin typeface="Book Antiqua" panose="02040602050305030304" pitchFamily="18" charset="0"/>
            </a:endParaRPr>
          </a:p>
          <a:p>
            <a:pPr marL="285750" indent="-285750">
              <a:buFont typeface="Arial" panose="020B0604020202020204" pitchFamily="34" charset="0"/>
              <a:buChar char="•"/>
            </a:pPr>
            <a:r>
              <a:rPr lang="en-US" b="1" dirty="0" smtClean="0">
                <a:latin typeface="Book Antiqua" panose="02040602050305030304" pitchFamily="18" charset="0"/>
              </a:rPr>
              <a:t>Hypothesis </a:t>
            </a:r>
            <a:r>
              <a:rPr lang="en-US" b="1" dirty="0">
                <a:latin typeface="Book Antiqua" panose="02040602050305030304" pitchFamily="18" charset="0"/>
              </a:rPr>
              <a:t>5: The Company's profit is more on weekdays than on weekends. </a:t>
            </a:r>
            <a:r>
              <a:rPr lang="en-US" dirty="0">
                <a:latin typeface="Book Antiqua" panose="02040602050305030304" pitchFamily="18" charset="0"/>
              </a:rPr>
              <a:t>This hypothesis is supported. The data shows that the company's profit is more on weekdays than on weekends.</a:t>
            </a:r>
            <a:endParaRPr lang="en-US" dirty="0" smtClean="0">
              <a:latin typeface="Book Antiqua" panose="02040602050305030304" pitchFamily="18" charset="0"/>
            </a:endParaRPr>
          </a:p>
        </p:txBody>
      </p:sp>
    </p:spTree>
    <p:extLst>
      <p:ext uri="{BB962C8B-B14F-4D97-AF65-F5344CB8AC3E}">
        <p14:creationId xmlns:p14="http://schemas.microsoft.com/office/powerpoint/2010/main" val="29745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501608" y="187257"/>
            <a:ext cx="4736618" cy="1446550"/>
          </a:xfrm>
          <a:prstGeom prst="rect">
            <a:avLst/>
          </a:prstGeom>
          <a:noFill/>
        </p:spPr>
        <p:txBody>
          <a:bodyPr wrap="square" rtlCol="0">
            <a:spAutoFit/>
          </a:bodyPr>
          <a:lstStyle/>
          <a:p>
            <a:pPr algn="ctr"/>
            <a:r>
              <a:rPr lang="en-US" sz="4400" dirty="0" smtClean="0">
                <a:latin typeface="Copperplate Gothic Bold" panose="020E0705020206020404" pitchFamily="34" charset="0"/>
              </a:rPr>
              <a:t>Communicate the results</a:t>
            </a:r>
            <a:endParaRPr lang="en-IN" sz="4400" dirty="0">
              <a:latin typeface="Copperplate Gothic Bold" panose="020E0705020206020404" pitchFamily="34" charset="0"/>
            </a:endParaRPr>
          </a:p>
        </p:txBody>
      </p:sp>
      <p:cxnSp>
        <p:nvCxnSpPr>
          <p:cNvPr id="7" name="Straight Connector 6"/>
          <p:cNvCxnSpPr/>
          <p:nvPr/>
        </p:nvCxnSpPr>
        <p:spPr>
          <a:xfrm>
            <a:off x="3441581" y="1666514"/>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366264" y="1905983"/>
            <a:ext cx="11007305"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Book Antiqua" panose="02040602050305030304" pitchFamily="18" charset="0"/>
              </a:rPr>
              <a:t>Based on the analysis, it can be concluded that technology products have the highest profit margin compared to other product categories. </a:t>
            </a:r>
          </a:p>
          <a:p>
            <a:pPr marL="285750" indent="-285750" algn="just">
              <a:buFont typeface="Arial" panose="020B0604020202020204" pitchFamily="34" charset="0"/>
              <a:buChar char="•"/>
            </a:pPr>
            <a:endParaRPr lang="en-US" dirty="0" smtClean="0">
              <a:latin typeface="Book Antiqua" panose="02040602050305030304" pitchFamily="18" charset="0"/>
            </a:endParaRPr>
          </a:p>
          <a:p>
            <a:pPr marL="285750" indent="-285750" algn="just">
              <a:buFont typeface="Arial" panose="020B0604020202020204" pitchFamily="34" charset="0"/>
              <a:buChar char="•"/>
            </a:pPr>
            <a:r>
              <a:rPr lang="en-US" dirty="0" smtClean="0">
                <a:latin typeface="Book Antiqua" panose="02040602050305030304" pitchFamily="18" charset="0"/>
              </a:rPr>
              <a:t>The </a:t>
            </a:r>
            <a:r>
              <a:rPr lang="en-US" dirty="0">
                <a:latin typeface="Book Antiqua" panose="02040602050305030304" pitchFamily="18" charset="0"/>
              </a:rPr>
              <a:t>company's profit is higher on weekdays than on weekends. Sales are higher during certain months of the year. </a:t>
            </a:r>
          </a:p>
          <a:p>
            <a:pPr marL="285750" indent="-285750" algn="just">
              <a:buFont typeface="Arial" panose="020B0604020202020204" pitchFamily="34" charset="0"/>
              <a:buChar char="•"/>
            </a:pPr>
            <a:endParaRPr lang="en-US" dirty="0" smtClean="0">
              <a:latin typeface="Book Antiqua" panose="02040602050305030304" pitchFamily="18" charset="0"/>
            </a:endParaRPr>
          </a:p>
          <a:p>
            <a:pPr marL="285750" indent="-285750" algn="just">
              <a:buFont typeface="Arial" panose="020B0604020202020204" pitchFamily="34" charset="0"/>
              <a:buChar char="•"/>
            </a:pPr>
            <a:r>
              <a:rPr lang="en-US" dirty="0" smtClean="0">
                <a:latin typeface="Book Antiqua" panose="02040602050305030304" pitchFamily="18" charset="0"/>
              </a:rPr>
              <a:t>Orders </a:t>
            </a:r>
            <a:r>
              <a:rPr lang="en-US" dirty="0">
                <a:latin typeface="Book Antiqua" panose="02040602050305030304" pitchFamily="18" charset="0"/>
              </a:rPr>
              <a:t>with same-day shipping have the lowest rate of returned products. However, the hypothesis that the East region has </a:t>
            </a:r>
            <a:r>
              <a:rPr lang="en-US" dirty="0" smtClean="0">
                <a:latin typeface="Book Antiqua" panose="02040602050305030304" pitchFamily="18" charset="0"/>
              </a:rPr>
              <a:t>the </a:t>
            </a:r>
            <a:r>
              <a:rPr lang="en-US" dirty="0">
                <a:latin typeface="Book Antiqua" panose="02040602050305030304" pitchFamily="18" charset="0"/>
              </a:rPr>
              <a:t>highest sales compared to other regions is not supported by the data. </a:t>
            </a:r>
          </a:p>
          <a:p>
            <a:pPr marL="285750" indent="-285750" algn="just">
              <a:buFont typeface="Arial" panose="020B0604020202020204" pitchFamily="34" charset="0"/>
              <a:buChar char="•"/>
            </a:pPr>
            <a:endParaRPr lang="en-US" dirty="0" smtClean="0">
              <a:latin typeface="Book Antiqua" panose="02040602050305030304" pitchFamily="18" charset="0"/>
            </a:endParaRPr>
          </a:p>
          <a:p>
            <a:pPr marL="285750" indent="-285750" algn="just">
              <a:buFont typeface="Arial" panose="020B0604020202020204" pitchFamily="34" charset="0"/>
              <a:buChar char="•"/>
            </a:pPr>
            <a:r>
              <a:rPr lang="en-US" dirty="0" smtClean="0">
                <a:latin typeface="Book Antiqua" panose="02040602050305030304" pitchFamily="18" charset="0"/>
              </a:rPr>
              <a:t>These </a:t>
            </a:r>
            <a:r>
              <a:rPr lang="en-US" dirty="0">
                <a:latin typeface="Book Antiqua" panose="02040602050305030304" pitchFamily="18" charset="0"/>
              </a:rPr>
              <a:t>conclusions provide valuable insights into the company's performance and can guide future decision-making processes. </a:t>
            </a:r>
          </a:p>
          <a:p>
            <a:pPr marL="285750" indent="-285750" algn="just">
              <a:buFont typeface="Arial" panose="020B0604020202020204" pitchFamily="34" charset="0"/>
              <a:buChar char="•"/>
            </a:pPr>
            <a:endParaRPr lang="en-US" dirty="0" smtClean="0">
              <a:latin typeface="Book Antiqua" panose="02040602050305030304" pitchFamily="18" charset="0"/>
            </a:endParaRPr>
          </a:p>
          <a:p>
            <a:pPr marL="285750" indent="-285750" algn="just">
              <a:buFont typeface="Arial" panose="020B0604020202020204" pitchFamily="34" charset="0"/>
              <a:buChar char="•"/>
            </a:pPr>
            <a:r>
              <a:rPr lang="en-US" dirty="0" smtClean="0">
                <a:latin typeface="Book Antiqua" panose="02040602050305030304" pitchFamily="18" charset="0"/>
              </a:rPr>
              <a:t>It </a:t>
            </a:r>
            <a:r>
              <a:rPr lang="en-US" dirty="0">
                <a:latin typeface="Book Antiqua" panose="02040602050305030304" pitchFamily="18" charset="0"/>
              </a:rPr>
              <a:t>is important to note that further investigation may be required to fully understand the underlying factors influencing these observations</a:t>
            </a:r>
            <a:r>
              <a:rPr lang="en-US" dirty="0" smtClean="0">
                <a:latin typeface="Book Antiqua" panose="02040602050305030304" pitchFamily="18" charset="0"/>
              </a:rPr>
              <a:t>.</a:t>
            </a:r>
            <a:endParaRPr lang="en-IN" dirty="0">
              <a:latin typeface="Book Antiqua" panose="02040602050305030304" pitchFamily="18" charset="0"/>
            </a:endParaRPr>
          </a:p>
        </p:txBody>
      </p:sp>
    </p:spTree>
    <p:extLst>
      <p:ext uri="{BB962C8B-B14F-4D97-AF65-F5344CB8AC3E}">
        <p14:creationId xmlns:p14="http://schemas.microsoft.com/office/powerpoint/2010/main" val="2612269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501608" y="345056"/>
            <a:ext cx="4736618" cy="769441"/>
          </a:xfrm>
          <a:prstGeom prst="rect">
            <a:avLst/>
          </a:prstGeom>
          <a:noFill/>
        </p:spPr>
        <p:txBody>
          <a:bodyPr wrap="square" rtlCol="0">
            <a:spAutoFit/>
          </a:bodyPr>
          <a:lstStyle/>
          <a:p>
            <a:pPr algn="ctr"/>
            <a:r>
              <a:rPr lang="en-US" sz="4400" dirty="0" smtClean="0">
                <a:latin typeface="Copperplate Gothic Bold" panose="020E0705020206020404" pitchFamily="34" charset="0"/>
              </a:rPr>
              <a:t>suggestions</a:t>
            </a:r>
            <a:endParaRPr lang="en-IN" sz="4400" dirty="0">
              <a:latin typeface="Copperplate Gothic Bold" panose="020E0705020206020404" pitchFamily="34" charset="0"/>
            </a:endParaRPr>
          </a:p>
        </p:txBody>
      </p:sp>
      <p:cxnSp>
        <p:nvCxnSpPr>
          <p:cNvPr id="7" name="Straight Connector 6"/>
          <p:cNvCxnSpPr/>
          <p:nvPr/>
        </p:nvCxnSpPr>
        <p:spPr>
          <a:xfrm>
            <a:off x="3441581" y="1114497"/>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107472" y="1291385"/>
            <a:ext cx="11524890" cy="5047536"/>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Book Antiqua" panose="02040602050305030304" pitchFamily="18" charset="0"/>
              </a:rPr>
              <a:t>The company should focus on developing and promoting technology products to increase its profits. They could also consider reducing the production and promotion of products with lower profit margins.</a:t>
            </a:r>
          </a:p>
          <a:p>
            <a:pPr marL="285750" indent="-285750" algn="just">
              <a:buFont typeface="Arial" panose="020B0604020202020204" pitchFamily="34" charset="0"/>
              <a:buChar char="•"/>
            </a:pPr>
            <a:endParaRPr lang="en-US" sz="1600" dirty="0" smtClean="0">
              <a:latin typeface="Book Antiqua" panose="02040602050305030304" pitchFamily="18" charset="0"/>
            </a:endParaRPr>
          </a:p>
          <a:p>
            <a:pPr marL="285750" indent="-285750" algn="just">
              <a:buFont typeface="Arial" panose="020B0604020202020204" pitchFamily="34" charset="0"/>
              <a:buChar char="•"/>
            </a:pPr>
            <a:r>
              <a:rPr lang="en-US" sz="1600" dirty="0" smtClean="0">
                <a:latin typeface="Book Antiqua" panose="02040602050305030304" pitchFamily="18" charset="0"/>
              </a:rPr>
              <a:t>Central </a:t>
            </a:r>
            <a:r>
              <a:rPr lang="en-US" sz="1600" dirty="0">
                <a:latin typeface="Book Antiqua" panose="02040602050305030304" pitchFamily="18" charset="0"/>
              </a:rPr>
              <a:t>region has the highest sales compared to other regions; the company could consider increasing its focus on this region. then the company should re-evaluate its marketing and sales strategies in other regions. </a:t>
            </a:r>
          </a:p>
          <a:p>
            <a:pPr marL="285750" indent="-285750" algn="just">
              <a:buFont typeface="Arial" panose="020B0604020202020204" pitchFamily="34" charset="0"/>
              <a:buChar char="•"/>
            </a:pPr>
            <a:endParaRPr lang="en-US" sz="1600" dirty="0" smtClean="0">
              <a:latin typeface="Book Antiqua" panose="02040602050305030304" pitchFamily="18" charset="0"/>
            </a:endParaRPr>
          </a:p>
          <a:p>
            <a:pPr marL="285750" indent="-285750" algn="just">
              <a:buFont typeface="Arial" panose="020B0604020202020204" pitchFamily="34" charset="0"/>
              <a:buChar char="•"/>
            </a:pPr>
            <a:r>
              <a:rPr lang="en-US" sz="1600" dirty="0" smtClean="0">
                <a:latin typeface="Book Antiqua" panose="02040602050305030304" pitchFamily="18" charset="0"/>
              </a:rPr>
              <a:t>The </a:t>
            </a:r>
            <a:r>
              <a:rPr lang="en-US" sz="1600" dirty="0">
                <a:latin typeface="Book Antiqua" panose="02040602050305030304" pitchFamily="18" charset="0"/>
              </a:rPr>
              <a:t>company should focus on maximizing sales during the months of November and December. This could involve increasing the inventory of popular products during this time, running targeted marketing campaigns, and offering promotions or discounts to customers. However, the company should also consider strategies to maintain sales during other months, such as introducing new products or services or offering promotions and discounts during slower months</a:t>
            </a:r>
            <a:r>
              <a:rPr lang="en-US" sz="1600" dirty="0" smtClean="0">
                <a:latin typeface="Book Antiqua" panose="02040602050305030304" pitchFamily="18" charset="0"/>
              </a:rPr>
              <a:t>.</a:t>
            </a:r>
          </a:p>
          <a:p>
            <a:pPr marL="285750" indent="-285750">
              <a:buFont typeface="Arial" panose="020B0604020202020204" pitchFamily="34" charset="0"/>
              <a:buChar char="•"/>
            </a:pPr>
            <a:endParaRPr lang="en-US" sz="1600" dirty="0" smtClean="0">
              <a:latin typeface="Book Antiqua" panose="02040602050305030304" pitchFamily="18" charset="0"/>
            </a:endParaRPr>
          </a:p>
          <a:p>
            <a:pPr marL="285750" indent="-285750">
              <a:buFont typeface="Arial" panose="020B0604020202020204" pitchFamily="34" charset="0"/>
              <a:buChar char="•"/>
            </a:pPr>
            <a:r>
              <a:rPr lang="en-US" sz="1600" dirty="0" smtClean="0">
                <a:latin typeface="Book Antiqua" panose="02040602050305030304" pitchFamily="18" charset="0"/>
              </a:rPr>
              <a:t>The </a:t>
            </a:r>
            <a:r>
              <a:rPr lang="en-US" sz="1600" dirty="0">
                <a:latin typeface="Book Antiqua" panose="02040602050305030304" pitchFamily="18" charset="0"/>
              </a:rPr>
              <a:t>company could consider offering more same-day shipping options to customers. This might involve optimizing inventory and supply chain processes to ensure that products can be shipped quickly and efficiently.</a:t>
            </a:r>
          </a:p>
          <a:p>
            <a:pPr marL="285750" indent="-285750" algn="just">
              <a:buFont typeface="Arial" panose="020B0604020202020204" pitchFamily="34" charset="0"/>
              <a:buChar char="•"/>
            </a:pPr>
            <a:endParaRPr lang="en-US" sz="1600" dirty="0" smtClean="0">
              <a:latin typeface="Book Antiqua" panose="02040602050305030304" pitchFamily="18" charset="0"/>
            </a:endParaRPr>
          </a:p>
          <a:p>
            <a:pPr marL="285750" indent="-285750" algn="just">
              <a:buFont typeface="Arial" panose="020B0604020202020204" pitchFamily="34" charset="0"/>
              <a:buChar char="•"/>
            </a:pPr>
            <a:r>
              <a:rPr lang="en-US" sz="1600" dirty="0" smtClean="0">
                <a:latin typeface="Book Antiqua" panose="02040602050305030304" pitchFamily="18" charset="0"/>
              </a:rPr>
              <a:t>The </a:t>
            </a:r>
            <a:r>
              <a:rPr lang="en-US" sz="1600" dirty="0">
                <a:latin typeface="Book Antiqua" panose="02040602050305030304" pitchFamily="18" charset="0"/>
              </a:rPr>
              <a:t>company could consider focusing on different types of promotions or sales during the weekends to increase sales. For example, the company could offer weekend-only promotions or discounts or run targeted marketing campaigns aimed at weekend shoppers. The company could also consider offering special events or activities in-store on weekends to attract customers and increase sales. Additionally, the company could focus on offering products and services that are particularly popular among weekend shoppers, such as home entertainment or outdoor products.</a:t>
            </a:r>
          </a:p>
          <a:p>
            <a:pPr marL="285750" indent="-285750" algn="just">
              <a:buFont typeface="Arial" panose="020B0604020202020204" pitchFamily="34" charset="0"/>
              <a:buChar char="•"/>
            </a:pPr>
            <a:endParaRPr lang="en-IN" dirty="0">
              <a:latin typeface="Book Antiqua" panose="02040602050305030304" pitchFamily="18" charset="0"/>
            </a:endParaRPr>
          </a:p>
        </p:txBody>
      </p:sp>
    </p:spTree>
    <p:extLst>
      <p:ext uri="{BB962C8B-B14F-4D97-AF65-F5344CB8AC3E}">
        <p14:creationId xmlns:p14="http://schemas.microsoft.com/office/powerpoint/2010/main" val="14855874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80408" y="1077337"/>
            <a:ext cx="3951617" cy="1446550"/>
          </a:xfrm>
          <a:prstGeom prst="rect">
            <a:avLst/>
          </a:prstGeom>
          <a:noFill/>
        </p:spPr>
        <p:txBody>
          <a:bodyPr wrap="square" rtlCol="0">
            <a:spAutoFit/>
          </a:bodyPr>
          <a:lstStyle/>
          <a:p>
            <a:pPr algn="ctr"/>
            <a:r>
              <a:rPr lang="en-IN" sz="4400" dirty="0" smtClean="0">
                <a:latin typeface="Copperplate Gothic Bold" panose="020E0705020206020404" pitchFamily="34" charset="0"/>
              </a:rPr>
              <a:t>Problem statement</a:t>
            </a:r>
            <a:endParaRPr lang="en-IN" sz="4400" dirty="0">
              <a:latin typeface="Copperplate Gothic Bold" panose="020E0705020206020404" pitchFamily="34" charset="0"/>
            </a:endParaRPr>
          </a:p>
        </p:txBody>
      </p:sp>
      <p:cxnSp>
        <p:nvCxnSpPr>
          <p:cNvPr id="7" name="Straight Connector 6"/>
          <p:cNvCxnSpPr/>
          <p:nvPr/>
        </p:nvCxnSpPr>
        <p:spPr>
          <a:xfrm>
            <a:off x="227881" y="2618777"/>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2" name="TextBox 1"/>
          <p:cNvSpPr txBox="1"/>
          <p:nvPr/>
        </p:nvSpPr>
        <p:spPr>
          <a:xfrm>
            <a:off x="5555411" y="353683"/>
            <a:ext cx="6193766" cy="618630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ook Antiqua" panose="02040602050305030304" pitchFamily="18" charset="0"/>
              </a:rPr>
              <a:t>The Superstore dataset provides sales and profit data for a variety of products across different categories and regions.</a:t>
            </a:r>
          </a:p>
          <a:p>
            <a:pPr marL="285750" indent="-285750">
              <a:buFont typeface="Arial" panose="020B0604020202020204" pitchFamily="34" charset="0"/>
              <a:buChar char="•"/>
            </a:pPr>
            <a:endParaRPr lang="en-IN" dirty="0" smtClean="0">
              <a:latin typeface="Book Antiqua" panose="02040602050305030304" pitchFamily="18" charset="0"/>
            </a:endParaRPr>
          </a:p>
          <a:p>
            <a:pPr marL="285750" indent="-285750" algn="just">
              <a:buFont typeface="Arial" panose="020B0604020202020204" pitchFamily="34" charset="0"/>
              <a:buChar char="•"/>
            </a:pPr>
            <a:r>
              <a:rPr lang="en-US" dirty="0">
                <a:latin typeface="Book Antiqua" panose="02040602050305030304" pitchFamily="18" charset="0"/>
              </a:rPr>
              <a:t>The goal of this project is to analyze the data and identify insights that can help the company improve its business performance. </a:t>
            </a:r>
          </a:p>
          <a:p>
            <a:pPr marL="285750" indent="-285750" algn="just">
              <a:buFont typeface="Arial" panose="020B0604020202020204" pitchFamily="34" charset="0"/>
              <a:buChar char="•"/>
            </a:pPr>
            <a:endParaRPr lang="en-US" dirty="0" smtClean="0">
              <a:latin typeface="Book Antiqua" panose="02040602050305030304" pitchFamily="18" charset="0"/>
            </a:endParaRPr>
          </a:p>
          <a:p>
            <a:pPr marL="285750" indent="-285750" algn="just">
              <a:buFont typeface="Arial" panose="020B0604020202020204" pitchFamily="34" charset="0"/>
              <a:buChar char="•"/>
            </a:pPr>
            <a:r>
              <a:rPr lang="en-US" dirty="0" smtClean="0">
                <a:latin typeface="Book Antiqua" panose="02040602050305030304" pitchFamily="18" charset="0"/>
              </a:rPr>
              <a:t>Specifically</a:t>
            </a:r>
            <a:r>
              <a:rPr lang="en-US" dirty="0">
                <a:latin typeface="Book Antiqua" panose="02040602050305030304" pitchFamily="18" charset="0"/>
              </a:rPr>
              <a:t>, we aim to answer questions such as: which product categories are the most profitable? Which regions have the highest sales and profit? What are the most profitable products? </a:t>
            </a:r>
          </a:p>
          <a:p>
            <a:pPr marL="285750" indent="-285750" algn="just">
              <a:buFont typeface="Arial" panose="020B0604020202020204" pitchFamily="34" charset="0"/>
              <a:buChar char="•"/>
            </a:pPr>
            <a:endParaRPr lang="en-US" dirty="0" smtClean="0">
              <a:latin typeface="Book Antiqua" panose="02040602050305030304" pitchFamily="18" charset="0"/>
            </a:endParaRPr>
          </a:p>
          <a:p>
            <a:pPr marL="285750" indent="-285750" algn="just">
              <a:buFont typeface="Arial" panose="020B0604020202020204" pitchFamily="34" charset="0"/>
              <a:buChar char="•"/>
            </a:pPr>
            <a:r>
              <a:rPr lang="en-US" dirty="0" smtClean="0">
                <a:latin typeface="Book Antiqua" panose="02040602050305030304" pitchFamily="18" charset="0"/>
              </a:rPr>
              <a:t>By </a:t>
            </a:r>
            <a:r>
              <a:rPr lang="en-US" dirty="0">
                <a:latin typeface="Book Antiqua" panose="02040602050305030304" pitchFamily="18" charset="0"/>
              </a:rPr>
              <a:t>answering these questions, we hope to provide recommendations for the company on how to optimize its product offerings and improve its revenue and profitability.</a:t>
            </a:r>
          </a:p>
          <a:p>
            <a:pPr marL="285750" indent="-285750" algn="just">
              <a:buFont typeface="Arial" panose="020B0604020202020204" pitchFamily="34" charset="0"/>
              <a:buChar char="•"/>
            </a:pPr>
            <a:endParaRPr lang="en-US" altLang="en-US" dirty="0" smtClean="0">
              <a:latin typeface="Book Antiqua" panose="02040602050305030304" pitchFamily="18" charset="0"/>
            </a:endParaRPr>
          </a:p>
          <a:p>
            <a:pPr marL="285750" indent="-285750" algn="just">
              <a:buFont typeface="Arial" panose="020B0604020202020204" pitchFamily="34" charset="0"/>
              <a:buChar char="•"/>
            </a:pPr>
            <a:r>
              <a:rPr lang="en-US" altLang="en-US" dirty="0" smtClean="0">
                <a:latin typeface="Book Antiqua" panose="02040602050305030304" pitchFamily="18" charset="0"/>
              </a:rPr>
              <a:t>By </a:t>
            </a:r>
            <a:r>
              <a:rPr lang="en-US" altLang="en-US" dirty="0">
                <a:latin typeface="Book Antiqua" panose="02040602050305030304" pitchFamily="18" charset="0"/>
              </a:rPr>
              <a:t>leveraging data-driven insights, this project aims to provide actionable recommendations that can enhance profitability and optimize business strategies.</a:t>
            </a:r>
          </a:p>
          <a:p>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882" y="2846716"/>
            <a:ext cx="4856671" cy="3536831"/>
          </a:xfrm>
          <a:prstGeom prst="rect">
            <a:avLst/>
          </a:prstGeom>
        </p:spPr>
      </p:pic>
    </p:spTree>
    <p:extLst>
      <p:ext uri="{BB962C8B-B14F-4D97-AF65-F5344CB8AC3E}">
        <p14:creationId xmlns:p14="http://schemas.microsoft.com/office/powerpoint/2010/main" val="26020807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655555" y="131249"/>
            <a:ext cx="3313262" cy="2800767"/>
          </a:xfrm>
          <a:prstGeom prst="rect">
            <a:avLst/>
          </a:prstGeom>
          <a:noFill/>
        </p:spPr>
        <p:txBody>
          <a:bodyPr wrap="square" rtlCol="0">
            <a:spAutoFit/>
          </a:bodyPr>
          <a:lstStyle/>
          <a:p>
            <a:pPr algn="ctr"/>
            <a:r>
              <a:rPr lang="en-IN" sz="4400" dirty="0" smtClean="0">
                <a:latin typeface="Copperplate Gothic Bold" panose="020E0705020206020404" pitchFamily="34" charset="0"/>
              </a:rPr>
              <a:t>Gather and clean Data</a:t>
            </a:r>
            <a:endParaRPr lang="en-IN" sz="4400" dirty="0">
              <a:latin typeface="Copperplate Gothic Bold" panose="020E0705020206020404" pitchFamily="34" charset="0"/>
            </a:endParaRPr>
          </a:p>
        </p:txBody>
      </p:sp>
      <p:cxnSp>
        <p:nvCxnSpPr>
          <p:cNvPr id="7" name="Straight Connector 6"/>
          <p:cNvCxnSpPr/>
          <p:nvPr/>
        </p:nvCxnSpPr>
        <p:spPr>
          <a:xfrm>
            <a:off x="883850" y="2911110"/>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6581955" y="3585022"/>
            <a:ext cx="5201728"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latin typeface="Book Antiqua" panose="02040602050305030304" pitchFamily="18" charset="0"/>
              </a:rPr>
              <a:t>Data Gathering:</a:t>
            </a:r>
            <a:r>
              <a:rPr lang="en-US" dirty="0" smtClean="0">
                <a:latin typeface="Book Antiqua" panose="02040602050305030304" pitchFamily="18" charset="0"/>
              </a:rPr>
              <a:t> Once the problem or question is clearly defined, the next step is to gather the relevant data for analysis. This can involve collecting new data from various sources or accessing existing datasets.</a:t>
            </a:r>
          </a:p>
          <a:p>
            <a:endParaRPr lang="en-US" dirty="0">
              <a:latin typeface="Book Antiqua" panose="02040602050305030304" pitchFamily="18" charset="0"/>
            </a:endParaRPr>
          </a:p>
          <a:p>
            <a:pPr marL="285750" indent="-285750">
              <a:buFont typeface="Arial" panose="020B0604020202020204" pitchFamily="34" charset="0"/>
              <a:buChar char="•"/>
            </a:pPr>
            <a:r>
              <a:rPr lang="en-US" b="1" dirty="0" smtClean="0">
                <a:latin typeface="Book Antiqua" panose="02040602050305030304" pitchFamily="18" charset="0"/>
              </a:rPr>
              <a:t>Data Cleaning:</a:t>
            </a:r>
            <a:r>
              <a:rPr lang="en-US" dirty="0" smtClean="0">
                <a:latin typeface="Book Antiqua" panose="02040602050305030304" pitchFamily="18" charset="0"/>
              </a:rPr>
              <a:t> Ensure the data is accurate, complete, and consistent by removing errors, handling missing values, and standardizing formats to maintain data quality.</a:t>
            </a:r>
            <a:endParaRPr lang="en-IN" dirty="0">
              <a:latin typeface="Book Antiqua" panose="02040602050305030304" pitchFamily="18" charset="0"/>
            </a:endParaRPr>
          </a:p>
        </p:txBody>
      </p:sp>
      <p:pic>
        <p:nvPicPr>
          <p:cNvPr id="12" name="Picture 11" descr="A computer and papers on a table&#10;&#10;AI-generated content may be incorrect."/>
          <p:cNvPicPr>
            <a:picLocks noGrp="1" noChangeAspect="1"/>
          </p:cNvPicPr>
          <p:nvPr/>
        </p:nvPicPr>
        <p:blipFill>
          <a:blip r:embed="rId2"/>
          <a:srcRect l="67" r="67"/>
          <a:stretch>
            <a:fillRect/>
          </a:stretch>
        </p:blipFill>
        <p:spPr>
          <a:xfrm>
            <a:off x="990077" y="3285298"/>
            <a:ext cx="4750446" cy="3106426"/>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33585" b="13082"/>
          <a:stretch/>
        </p:blipFill>
        <p:spPr>
          <a:xfrm>
            <a:off x="7047780" y="505437"/>
            <a:ext cx="3830129" cy="2779861"/>
          </a:xfrm>
          <a:prstGeom prst="rect">
            <a:avLst/>
          </a:prstGeom>
        </p:spPr>
      </p:pic>
    </p:spTree>
    <p:extLst>
      <p:ext uri="{BB962C8B-B14F-4D97-AF65-F5344CB8AC3E}">
        <p14:creationId xmlns:p14="http://schemas.microsoft.com/office/powerpoint/2010/main" val="3586929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8845" y="229658"/>
            <a:ext cx="6004701" cy="769441"/>
          </a:xfrm>
          <a:prstGeom prst="rect">
            <a:avLst/>
          </a:prstGeom>
          <a:noFill/>
        </p:spPr>
        <p:txBody>
          <a:bodyPr wrap="square" rtlCol="0">
            <a:spAutoFit/>
          </a:bodyPr>
          <a:lstStyle/>
          <a:p>
            <a:pPr algn="ctr"/>
            <a:r>
              <a:rPr lang="en-IN" sz="4400" dirty="0" smtClean="0">
                <a:latin typeface="Copperplate Gothic Bold" panose="020E0705020206020404" pitchFamily="34" charset="0"/>
              </a:rPr>
              <a:t>Explore the data</a:t>
            </a:r>
            <a:endParaRPr lang="en-IN" sz="4400" dirty="0">
              <a:latin typeface="Copperplate Gothic Bold" panose="020E0705020206020404" pitchFamily="34" charset="0"/>
            </a:endParaRPr>
          </a:p>
        </p:txBody>
      </p:sp>
      <p:cxnSp>
        <p:nvCxnSpPr>
          <p:cNvPr id="7" name="Straight Connector 6"/>
          <p:cNvCxnSpPr/>
          <p:nvPr/>
        </p:nvCxnSpPr>
        <p:spPr>
          <a:xfrm>
            <a:off x="952859" y="1068840"/>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780331" y="1299965"/>
            <a:ext cx="5201728"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Book Antiqua" panose="02040602050305030304" pitchFamily="18" charset="0"/>
              </a:rPr>
              <a:t>After gathering and cleaning the data, the next step is to explore it. This involves understanding the overall structure, identifying patterns, and uncovering key insights through visualizations and basic statistical analysis.</a:t>
            </a:r>
            <a:endParaRPr lang="en-IN" dirty="0">
              <a:latin typeface="Book Antiqua" panose="0204060205030503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9207" y="0"/>
            <a:ext cx="4412335" cy="232050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9206" y="2320506"/>
            <a:ext cx="4412336" cy="2406769"/>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9206" y="4727274"/>
            <a:ext cx="4412336" cy="2130725"/>
          </a:xfrm>
          <a:prstGeom prst="rect">
            <a:avLst/>
          </a:prstGeom>
        </p:spPr>
      </p:pic>
      <p:pic>
        <p:nvPicPr>
          <p:cNvPr id="2050" name="Picture 2" descr="Best Premium Team discussion Illustration download in PNG &amp; Vector forma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23" y="3054291"/>
            <a:ext cx="5305360" cy="360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1585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72144" y="506434"/>
            <a:ext cx="4736618" cy="769441"/>
          </a:xfrm>
          <a:prstGeom prst="rect">
            <a:avLst/>
          </a:prstGeom>
          <a:noFill/>
        </p:spPr>
        <p:txBody>
          <a:bodyPr wrap="square" rtlCol="0">
            <a:spAutoFit/>
          </a:bodyPr>
          <a:lstStyle/>
          <a:p>
            <a:pPr algn="ctr"/>
            <a:r>
              <a:rPr lang="en-IN" sz="4400" dirty="0" smtClean="0">
                <a:latin typeface="Copperplate Gothic Bold" panose="020E0705020206020404" pitchFamily="34" charset="0"/>
              </a:rPr>
              <a:t>Assumptions</a:t>
            </a:r>
            <a:endParaRPr lang="en-IN" sz="4400" dirty="0">
              <a:latin typeface="Copperplate Gothic Bold" panose="020E0705020206020404" pitchFamily="34" charset="0"/>
            </a:endParaRPr>
          </a:p>
        </p:txBody>
      </p:sp>
      <p:cxnSp>
        <p:nvCxnSpPr>
          <p:cNvPr id="7" name="Straight Connector 6"/>
          <p:cNvCxnSpPr/>
          <p:nvPr/>
        </p:nvCxnSpPr>
        <p:spPr>
          <a:xfrm>
            <a:off x="612117" y="1275875"/>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6240854" y="1443430"/>
            <a:ext cx="5201728"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Book Antiqua" panose="02040602050305030304" pitchFamily="18" charset="0"/>
              </a:rPr>
              <a:t>The superstore dataset contains a representative sample of all transactions conducted by the store during the time period covered by the dataset.</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The data in the superstore dataset is accurate and has been cleaned and preprocessed prior to analysis.</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The superstore dataset covers a sufficient time period to allow for the identification of trends or patterns in sales and profitability.</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The Super Store dataset is not impacted by any significant outliers or anomalies that could skew the results of any analysis conducted on the dataset.</a:t>
            </a:r>
            <a:endParaRPr lang="en-IN" dirty="0" smtClean="0">
              <a:latin typeface="Book Antiqua" panose="02040602050305030304" pitchFamily="18" charset="0"/>
            </a:endParaRPr>
          </a:p>
        </p:txBody>
      </p:sp>
      <p:pic>
        <p:nvPicPr>
          <p:cNvPr id="1028" name="Picture 4" descr="Group Discussi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36" y="891154"/>
            <a:ext cx="5744834" cy="574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1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72144" y="506434"/>
            <a:ext cx="4736618" cy="1446550"/>
          </a:xfrm>
          <a:prstGeom prst="rect">
            <a:avLst/>
          </a:prstGeom>
          <a:noFill/>
        </p:spPr>
        <p:txBody>
          <a:bodyPr wrap="square" rtlCol="0">
            <a:spAutoFit/>
          </a:bodyPr>
          <a:lstStyle/>
          <a:p>
            <a:pPr algn="ctr"/>
            <a:r>
              <a:rPr lang="en-IN" sz="4400" dirty="0" smtClean="0">
                <a:latin typeface="Copperplate Gothic Bold" panose="020E0705020206020404" pitchFamily="34" charset="0"/>
              </a:rPr>
              <a:t>Research Question</a:t>
            </a:r>
            <a:endParaRPr lang="en-IN" sz="4400" dirty="0">
              <a:latin typeface="Copperplate Gothic Bold" panose="020E0705020206020404" pitchFamily="34" charset="0"/>
            </a:endParaRPr>
          </a:p>
        </p:txBody>
      </p:sp>
      <p:cxnSp>
        <p:nvCxnSpPr>
          <p:cNvPr id="7" name="Straight Connector 6"/>
          <p:cNvCxnSpPr/>
          <p:nvPr/>
        </p:nvCxnSpPr>
        <p:spPr>
          <a:xfrm>
            <a:off x="612117" y="1952984"/>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5887169" y="1353893"/>
            <a:ext cx="5723985" cy="5078313"/>
          </a:xfrm>
          <a:prstGeom prst="rect">
            <a:avLst/>
          </a:prstGeom>
          <a:noFill/>
        </p:spPr>
        <p:txBody>
          <a:bodyPr wrap="square" rtlCol="0">
            <a:spAutoFit/>
          </a:bodyPr>
          <a:lstStyle/>
          <a:p>
            <a:pPr algn="just"/>
            <a:r>
              <a:rPr lang="en-IN" dirty="0" smtClean="0">
                <a:latin typeface="Book Antiqua" panose="02040602050305030304" pitchFamily="18" charset="0"/>
              </a:rPr>
              <a:t>We’re </a:t>
            </a:r>
            <a:r>
              <a:rPr lang="en-US" dirty="0" smtClean="0">
                <a:latin typeface="Book Antiqua" panose="02040602050305030304" pitchFamily="18" charset="0"/>
              </a:rPr>
              <a:t>interested in understanding which factors contribute to high sales in the superstore.</a:t>
            </a:r>
          </a:p>
          <a:p>
            <a:pPr algn="just"/>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Which product categories have the highest profit margins in the Super Store?</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Are there any significant differences in sales between the East region and other regions?</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How do sales vary by product category during different months of the year?</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What is the rate of returned products for orders with same-day shipping compared to other shipping options?</a:t>
            </a:r>
          </a:p>
          <a:p>
            <a:pPr marL="285750" indent="-285750">
              <a:buFont typeface="Arial" panose="020B0604020202020204" pitchFamily="34" charset="0"/>
              <a:buChar char="•"/>
            </a:pPr>
            <a:endParaRPr lang="en-US"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How do sales and profit vary by product category on weekdays compared to weekends?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118" y="1952984"/>
            <a:ext cx="4856672" cy="4479222"/>
          </a:xfrm>
          <a:prstGeom prst="rect">
            <a:avLst/>
          </a:prstGeom>
        </p:spPr>
      </p:pic>
    </p:spTree>
    <p:extLst>
      <p:ext uri="{BB962C8B-B14F-4D97-AF65-F5344CB8AC3E}">
        <p14:creationId xmlns:p14="http://schemas.microsoft.com/office/powerpoint/2010/main" val="642491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72144" y="506434"/>
            <a:ext cx="4736618" cy="1446550"/>
          </a:xfrm>
          <a:prstGeom prst="rect">
            <a:avLst/>
          </a:prstGeom>
          <a:noFill/>
        </p:spPr>
        <p:txBody>
          <a:bodyPr wrap="square" rtlCol="0">
            <a:spAutoFit/>
          </a:bodyPr>
          <a:lstStyle/>
          <a:p>
            <a:pPr algn="ctr"/>
            <a:r>
              <a:rPr lang="en-US" sz="4400" dirty="0" smtClean="0">
                <a:latin typeface="Copperplate Gothic Bold" panose="020E0705020206020404" pitchFamily="34" charset="0"/>
              </a:rPr>
              <a:t>Formulate hypotheses</a:t>
            </a:r>
            <a:endParaRPr lang="en-IN" sz="4400" dirty="0">
              <a:latin typeface="Copperplate Gothic Bold" panose="020E0705020206020404" pitchFamily="34" charset="0"/>
            </a:endParaRPr>
          </a:p>
        </p:txBody>
      </p:sp>
      <p:cxnSp>
        <p:nvCxnSpPr>
          <p:cNvPr id="7" name="Straight Connector 6"/>
          <p:cNvCxnSpPr/>
          <p:nvPr/>
        </p:nvCxnSpPr>
        <p:spPr>
          <a:xfrm>
            <a:off x="612116" y="1952984"/>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607443" y="2190655"/>
            <a:ext cx="5723985" cy="3970318"/>
          </a:xfrm>
          <a:prstGeom prst="rect">
            <a:avLst/>
          </a:prstGeom>
          <a:noFill/>
        </p:spPr>
        <p:txBody>
          <a:bodyPr wrap="square" rtlCol="0">
            <a:spAutoFit/>
          </a:bodyPr>
          <a:lstStyle/>
          <a:p>
            <a:r>
              <a:rPr lang="en-US" dirty="0">
                <a:latin typeface="Book Antiqua" panose="02040602050305030304" pitchFamily="18" charset="0"/>
              </a:rPr>
              <a:t>Hypothesis 1: Technology products have the highest profit margin compared to other product categories.</a:t>
            </a:r>
          </a:p>
          <a:p>
            <a:endParaRPr lang="en-US" dirty="0" smtClean="0">
              <a:latin typeface="Book Antiqua" panose="02040602050305030304" pitchFamily="18" charset="0"/>
            </a:endParaRPr>
          </a:p>
          <a:p>
            <a:r>
              <a:rPr lang="en-US" dirty="0" smtClean="0">
                <a:latin typeface="Book Antiqua" panose="02040602050305030304" pitchFamily="18" charset="0"/>
              </a:rPr>
              <a:t>Hypothesis </a:t>
            </a:r>
            <a:r>
              <a:rPr lang="en-US" dirty="0">
                <a:latin typeface="Book Antiqua" panose="02040602050305030304" pitchFamily="18" charset="0"/>
              </a:rPr>
              <a:t>2: The East region has the highest sales compared to other regions.</a:t>
            </a:r>
          </a:p>
          <a:p>
            <a:endParaRPr lang="en-US" dirty="0" smtClean="0">
              <a:latin typeface="Book Antiqua" panose="02040602050305030304" pitchFamily="18" charset="0"/>
            </a:endParaRPr>
          </a:p>
          <a:p>
            <a:r>
              <a:rPr lang="en-US" dirty="0" smtClean="0">
                <a:latin typeface="Book Antiqua" panose="02040602050305030304" pitchFamily="18" charset="0"/>
              </a:rPr>
              <a:t>Hypothesis </a:t>
            </a:r>
            <a:r>
              <a:rPr lang="en-US" dirty="0">
                <a:latin typeface="Book Antiqua" panose="02040602050305030304" pitchFamily="18" charset="0"/>
              </a:rPr>
              <a:t>3: Sales are higher during certain months of the year.</a:t>
            </a:r>
          </a:p>
          <a:p>
            <a:endParaRPr lang="en-US" dirty="0" smtClean="0">
              <a:latin typeface="Book Antiqua" panose="02040602050305030304" pitchFamily="18" charset="0"/>
            </a:endParaRPr>
          </a:p>
          <a:p>
            <a:r>
              <a:rPr lang="en-US" dirty="0" smtClean="0">
                <a:latin typeface="Book Antiqua" panose="02040602050305030304" pitchFamily="18" charset="0"/>
              </a:rPr>
              <a:t>Hypothesis </a:t>
            </a:r>
            <a:r>
              <a:rPr lang="en-US" dirty="0">
                <a:latin typeface="Book Antiqua" panose="02040602050305030304" pitchFamily="18" charset="0"/>
              </a:rPr>
              <a:t>4: Orders with same-day shipping have the lowest rate of returned products.</a:t>
            </a:r>
          </a:p>
          <a:p>
            <a:endParaRPr lang="en-US" dirty="0" smtClean="0">
              <a:latin typeface="Book Antiqua" panose="02040602050305030304" pitchFamily="18" charset="0"/>
            </a:endParaRPr>
          </a:p>
          <a:p>
            <a:r>
              <a:rPr lang="en-US" dirty="0" smtClean="0">
                <a:latin typeface="Book Antiqua" panose="02040602050305030304" pitchFamily="18" charset="0"/>
              </a:rPr>
              <a:t>Hypothesis </a:t>
            </a:r>
            <a:r>
              <a:rPr lang="en-US" dirty="0">
                <a:latin typeface="Book Antiqua" panose="02040602050305030304" pitchFamily="18" charset="0"/>
              </a:rPr>
              <a:t>5: The company's profit is more on weekdays than on weekends.</a:t>
            </a:r>
            <a:endParaRPr lang="en-US" dirty="0" smtClean="0">
              <a:latin typeface="Book Antiqua" panose="0204060205030503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7187" y="3286665"/>
            <a:ext cx="3579962" cy="357133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9128" y="383421"/>
            <a:ext cx="5676480" cy="4007424"/>
          </a:xfrm>
          <a:prstGeom prst="rect">
            <a:avLst/>
          </a:prstGeom>
        </p:spPr>
      </p:pic>
    </p:spTree>
    <p:extLst>
      <p:ext uri="{BB962C8B-B14F-4D97-AF65-F5344CB8AC3E}">
        <p14:creationId xmlns:p14="http://schemas.microsoft.com/office/powerpoint/2010/main" val="2471141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1310499" y="573517"/>
            <a:ext cx="9239606" cy="769441"/>
          </a:xfrm>
          <a:prstGeom prst="rect">
            <a:avLst/>
          </a:prstGeom>
          <a:noFill/>
        </p:spPr>
        <p:txBody>
          <a:bodyPr wrap="square" rtlCol="0">
            <a:spAutoFit/>
          </a:bodyPr>
          <a:lstStyle/>
          <a:p>
            <a:pPr algn="ctr"/>
            <a:r>
              <a:rPr lang="en-US" sz="4400" dirty="0" smtClean="0">
                <a:latin typeface="Copperplate Gothic Bold" panose="020E0705020206020404" pitchFamily="34" charset="0"/>
              </a:rPr>
              <a:t>Tested hypotheses result</a:t>
            </a:r>
            <a:endParaRPr lang="en-IN" sz="4400" dirty="0">
              <a:latin typeface="Copperplate Gothic Bold" panose="020E0705020206020404" pitchFamily="34" charset="0"/>
            </a:endParaRPr>
          </a:p>
        </p:txBody>
      </p:sp>
      <p:cxnSp>
        <p:nvCxnSpPr>
          <p:cNvPr id="7" name="Straight Connector 6"/>
          <p:cNvCxnSpPr/>
          <p:nvPr/>
        </p:nvCxnSpPr>
        <p:spPr>
          <a:xfrm>
            <a:off x="1996657" y="1337432"/>
            <a:ext cx="7867290" cy="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3633301467"/>
              </p:ext>
            </p:extLst>
          </p:nvPr>
        </p:nvGraphicFramePr>
        <p:xfrm>
          <a:off x="685800" y="1533521"/>
          <a:ext cx="10363200" cy="4382159"/>
        </p:xfrm>
        <a:graphic>
          <a:graphicData uri="http://schemas.openxmlformats.org/drawingml/2006/table">
            <a:tbl>
              <a:tblPr firstRow="1"/>
              <a:tblGrid>
                <a:gridCol w="3454400"/>
                <a:gridCol w="3454400"/>
                <a:gridCol w="3454400"/>
              </a:tblGrid>
              <a:tr h="733429">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b="1" dirty="0">
                          <a:solidFill>
                            <a:srgbClr val="FFFFFF"/>
                          </a:solidFill>
                          <a:latin typeface="Book Antiqua" panose="02040602050305030304" pitchFamily="18" charset="0"/>
                          <a:ea typeface="Calibri Bold" pitchFamily="34" charset="-122"/>
                          <a:cs typeface="Calibri Bold" pitchFamily="34" charset="-120"/>
                        </a:rPr>
                        <a:t>HYPOTHESIS</a:t>
                      </a:r>
                      <a:endParaRPr lang="en-US" sz="1400" b="1" dirty="0">
                        <a:latin typeface="Book Antiqua" panose="02040602050305030304" pitchFamily="18" charset="0"/>
                        <a:ea typeface="Calibri Bold" pitchFamily="34" charset="0"/>
                        <a:cs typeface="Calibri Bold" pitchFamily="3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b="1" dirty="0">
                          <a:solidFill>
                            <a:srgbClr val="FFFFFF"/>
                          </a:solidFill>
                          <a:latin typeface="Book Antiqua" panose="02040602050305030304" pitchFamily="18" charset="0"/>
                          <a:ea typeface="Calibri Bold" pitchFamily="34" charset="-122"/>
                          <a:cs typeface="Calibri Bold" pitchFamily="34" charset="-120"/>
                        </a:rPr>
                        <a:t>RESULT</a:t>
                      </a:r>
                      <a:endParaRPr lang="en-US" sz="1400" b="1" dirty="0">
                        <a:latin typeface="Book Antiqua" panose="02040602050305030304" pitchFamily="18" charset="0"/>
                        <a:ea typeface="Calibri Bold" pitchFamily="34" charset="0"/>
                        <a:cs typeface="Calibri Bold" pitchFamily="3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b="1" dirty="0">
                          <a:solidFill>
                            <a:srgbClr val="FFFFFF"/>
                          </a:solidFill>
                          <a:latin typeface="Book Antiqua" panose="02040602050305030304" pitchFamily="18" charset="0"/>
                          <a:ea typeface="Calibri Bold" pitchFamily="34" charset="-122"/>
                          <a:cs typeface="Calibri Bold" pitchFamily="34" charset="-120"/>
                        </a:rPr>
                        <a:t>SUPPORT</a:t>
                      </a:r>
                      <a:endParaRPr lang="en-US" sz="1400" b="1" dirty="0">
                        <a:latin typeface="Book Antiqua" panose="02040602050305030304" pitchFamily="18" charset="0"/>
                        <a:ea typeface="Calibri Bold" pitchFamily="34" charset="0"/>
                        <a:cs typeface="Calibri Bold" pitchFamily="3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819150">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H1: Tech products have highest margin</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Supported</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Yes</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707395">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H2: East region has highest sales</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Not Supported</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No</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707395">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H3: Sales higher certain months</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Supported</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Yes</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707395">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H4: Same-day shipping lowest returns</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Supported</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Yes</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707395">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H5: Higher profit on weekdays</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Supported</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400" dirty="0">
                          <a:solidFill>
                            <a:schemeClr val="tx1"/>
                          </a:solidFill>
                          <a:latin typeface="Book Antiqua" panose="02040602050305030304" pitchFamily="18" charset="0"/>
                          <a:ea typeface="Calibri" panose="020F0502020204030204" pitchFamily="34" charset="-122"/>
                          <a:cs typeface="Calibri" panose="020F0502020204030204" pitchFamily="34" charset="-120"/>
                        </a:rPr>
                        <a:t>Yes</a:t>
                      </a:r>
                      <a:endParaRPr lang="en-US" sz="1400" dirty="0">
                        <a:solidFill>
                          <a:schemeClr val="tx1"/>
                        </a:solidFill>
                        <a:latin typeface="Book Antiqua" panose="02040602050305030304" pitchFamily="18" charset="0"/>
                        <a:ea typeface="Calibri" panose="020F0502020204030204" charset="0"/>
                        <a:cs typeface="Calibri" panose="020F0502020204030204" charset="0"/>
                      </a:endParaRPr>
                    </a:p>
                  </a:txBody>
                  <a:tcPr marL="195072" marR="195072" marT="195072" marB="19507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96097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672144" y="506434"/>
            <a:ext cx="4736618" cy="1446550"/>
          </a:xfrm>
          <a:prstGeom prst="rect">
            <a:avLst/>
          </a:prstGeom>
          <a:noFill/>
        </p:spPr>
        <p:txBody>
          <a:bodyPr wrap="square" rtlCol="0">
            <a:spAutoFit/>
          </a:bodyPr>
          <a:lstStyle/>
          <a:p>
            <a:pPr algn="ctr"/>
            <a:r>
              <a:rPr lang="en-US" sz="4400" dirty="0" smtClean="0">
                <a:latin typeface="Copperplate Gothic Bold" panose="020E0705020206020404" pitchFamily="34" charset="0"/>
              </a:rPr>
              <a:t>Test the hypotheses</a:t>
            </a:r>
            <a:endParaRPr lang="en-IN" sz="4400" dirty="0">
              <a:latin typeface="Copperplate Gothic Bold" panose="020E0705020206020404" pitchFamily="34" charset="0"/>
            </a:endParaRPr>
          </a:p>
        </p:txBody>
      </p:sp>
      <p:cxnSp>
        <p:nvCxnSpPr>
          <p:cNvPr id="7" name="Straight Connector 6"/>
          <p:cNvCxnSpPr/>
          <p:nvPr/>
        </p:nvCxnSpPr>
        <p:spPr>
          <a:xfrm>
            <a:off x="612116" y="1952984"/>
            <a:ext cx="4856672" cy="20906"/>
          </a:xfrm>
          <a:prstGeom prst="line">
            <a:avLst/>
          </a:prstGeom>
        </p:spPr>
        <p:style>
          <a:lnRef idx="3">
            <a:schemeClr val="accent5"/>
          </a:lnRef>
          <a:fillRef idx="0">
            <a:schemeClr val="accent5"/>
          </a:fillRef>
          <a:effectRef idx="2">
            <a:schemeClr val="accent5"/>
          </a:effectRef>
          <a:fontRef idx="minor">
            <a:schemeClr val="tx1"/>
          </a:fontRef>
        </p:style>
      </p:cxnSp>
      <p:sp>
        <p:nvSpPr>
          <p:cNvPr id="11" name="TextBox 10"/>
          <p:cNvSpPr txBox="1"/>
          <p:nvPr/>
        </p:nvSpPr>
        <p:spPr>
          <a:xfrm>
            <a:off x="607443" y="2190655"/>
            <a:ext cx="5172255"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ook Antiqua" panose="02040602050305030304" pitchFamily="18" charset="0"/>
              </a:rPr>
              <a:t>Hypothesis 1:  Technology products have the highest profit margin compared to other product categories.</a:t>
            </a:r>
          </a:p>
          <a:p>
            <a:endParaRPr lang="en-US" b="1" dirty="0" smtClean="0">
              <a:latin typeface="Book Antiqua" panose="02040602050305030304" pitchFamily="18" charset="0"/>
            </a:endParaRPr>
          </a:p>
          <a:p>
            <a:pPr marL="285750" indent="-285750">
              <a:buFont typeface="Arial" panose="020B0604020202020204" pitchFamily="34" charset="0"/>
              <a:buChar char="•"/>
            </a:pPr>
            <a:r>
              <a:rPr lang="en-US" dirty="0" smtClean="0">
                <a:latin typeface="Book Antiqua" panose="02040602050305030304" pitchFamily="18" charset="0"/>
              </a:rPr>
              <a:t>The </a:t>
            </a:r>
            <a:r>
              <a:rPr lang="en-US" dirty="0">
                <a:latin typeface="Book Antiqua" panose="02040602050305030304" pitchFamily="18" charset="0"/>
              </a:rPr>
              <a:t>Hypothesis is supported as technology products have the highest profit margin of the three categories.</a:t>
            </a:r>
            <a:endParaRPr lang="en-IN" dirty="0">
              <a:latin typeface="Book Antiqua" panose="02040602050305030304" pitchFamily="18" charset="0"/>
            </a:endParaRPr>
          </a:p>
          <a:p>
            <a:endParaRPr lang="en-US" dirty="0" smtClean="0">
              <a:latin typeface="Book Antiqua" panose="02040602050305030304" pitchFamily="18" charset="0"/>
            </a:endParaRPr>
          </a:p>
        </p:txBody>
      </p:sp>
      <p:grpSp>
        <p:nvGrpSpPr>
          <p:cNvPr id="8" name="Group 7"/>
          <p:cNvGrpSpPr>
            <a:grpSpLocks noGrp="1" noUngrp="1" noRot="1" noChangeAspect="1" noMove="1" noResize="1"/>
          </p:cNvGrpSpPr>
          <p:nvPr/>
        </p:nvGrpSpPr>
        <p:grpSpPr>
          <a:xfrm>
            <a:off x="5870095" y="681921"/>
            <a:ext cx="6091791" cy="5149101"/>
            <a:chOff x="8280121" y="309643"/>
            <a:chExt cx="6091791" cy="5149101"/>
          </a:xfrm>
          <a:solidFill>
            <a:schemeClr val="tx1"/>
          </a:solidFill>
        </p:grpSpPr>
        <p:sp>
          <p:nvSpPr>
            <p:cNvPr id="9" name="Rectangle 8"/>
            <p:cNvSpPr/>
            <p:nvPr/>
          </p:nvSpPr>
          <p:spPr>
            <a:xfrm>
              <a:off x="8280121" y="309643"/>
              <a:ext cx="6091791" cy="5149101"/>
            </a:xfrm>
            <a:prstGeom prst="rect">
              <a:avLst/>
            </a:prstGeom>
            <a:gr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p:cNvSpPr/>
            <p:nvPr/>
          </p:nvSpPr>
          <p:spPr>
            <a:xfrm>
              <a:off x="8595127" y="619760"/>
              <a:ext cx="5461780" cy="4586005"/>
            </a:xfrm>
            <a:prstGeom prst="rect">
              <a:avLst/>
            </a:prstGeom>
            <a:grp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defPPr>
                <a:defRPr lang="en-US">
                  <a:solidFill>
                    <a:schemeClr val="lt1"/>
                  </a:solidFill>
                </a:defRPr>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12" name="Picture 11" descr="Ic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031" y="1259457"/>
            <a:ext cx="5184476" cy="4318586"/>
          </a:xfrm>
          <a:prstGeom prst="rect">
            <a:avLst/>
          </a:prstGeom>
        </p:spPr>
      </p:pic>
    </p:spTree>
    <p:extLst>
      <p:ext uri="{BB962C8B-B14F-4D97-AF65-F5344CB8AC3E}">
        <p14:creationId xmlns:p14="http://schemas.microsoft.com/office/powerpoint/2010/main" val="7984306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270</TotalTime>
  <Words>1256</Words>
  <Application>Microsoft Office PowerPoint</Application>
  <PresentationFormat>Widescreen</PresentationFormat>
  <Paragraphs>118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Book Antiqua</vt:lpstr>
      <vt:lpstr>Calibri</vt:lpstr>
      <vt:lpstr>Calibri Bold</vt:lpstr>
      <vt:lpstr>Calibri Light</vt:lpstr>
      <vt:lpstr>Copperplate Gothic Bold</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25</cp:revision>
  <dcterms:created xsi:type="dcterms:W3CDTF">2025-05-11T10:06:14Z</dcterms:created>
  <dcterms:modified xsi:type="dcterms:W3CDTF">2025-05-12T08:59:08Z</dcterms:modified>
</cp:coreProperties>
</file>